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4.jpeg" ContentType="image/jpeg"/>
  <Override PartName="/ppt/media/hdphoto1.wdp" ContentType="image/vnd.ms-photo"/>
  <Override PartName="/ppt/media/image3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9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그룹 5"/>
          <p:cNvGrpSpPr/>
          <p:nvPr/>
        </p:nvGrpSpPr>
        <p:grpSpPr>
          <a:xfrm>
            <a:off x="172800" y="6410880"/>
            <a:ext cx="12018600" cy="283680"/>
            <a:chOff x="172800" y="6410880"/>
            <a:chExt cx="12018600" cy="283680"/>
          </a:xfrm>
        </p:grpSpPr>
        <p:sp>
          <p:nvSpPr>
            <p:cNvPr id="1" name="직사각형 6"/>
            <p:cNvSpPr/>
            <p:nvPr/>
          </p:nvSpPr>
          <p:spPr>
            <a:xfrm>
              <a:off x="172800" y="6410880"/>
              <a:ext cx="12018600" cy="28368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TextBox 7"/>
            <p:cNvSpPr/>
            <p:nvPr/>
          </p:nvSpPr>
          <p:spPr>
            <a:xfrm>
              <a:off x="9778680" y="6428880"/>
              <a:ext cx="2379960" cy="24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ⓒ</a:t>
              </a: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Saebyeol Yu. Saebyeol’s PowerPoint</a:t>
              </a:r>
              <a:endParaRPr b="0" lang="en-US" sz="1000" spc="-1" strike="noStrike">
                <a:latin typeface="맑은 고딕"/>
              </a:endParaRPr>
            </a:p>
          </p:txBody>
        </p:sp>
      </p:grp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맑은 고딕"/>
              </a:rPr>
              <a:t>제목 텍스트의 서식을 편집하려면 클릭하십시오</a:t>
            </a:r>
            <a:r>
              <a:rPr b="0" lang="en-US" sz="4400" spc="-1" strike="noStrike">
                <a:latin typeface="맑은 고딕"/>
              </a:rPr>
              <a:t>.</a:t>
            </a:r>
            <a:endParaRPr b="0" lang="en-US" sz="4400" spc="-1" strike="noStrike">
              <a:latin typeface="맑은 고딕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맑은 고딕"/>
              </a:rPr>
              <a:t>2</a:t>
            </a:r>
            <a:r>
              <a:rPr b="0" lang="ko-KR" sz="2800" spc="-1" strike="noStrike">
                <a:latin typeface="맑은 고딕"/>
              </a:rPr>
              <a:t>번째 개요 수준</a:t>
            </a:r>
            <a:endParaRPr b="0" lang="en-US" sz="2800" spc="-1" strike="noStrike"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맑은 고딕"/>
              </a:rPr>
              <a:t>3</a:t>
            </a:r>
            <a:r>
              <a:rPr b="0" lang="ko-KR" sz="2400" spc="-1" strike="noStrike">
                <a:latin typeface="맑은 고딕"/>
              </a:rPr>
              <a:t>번째 개요 수준</a:t>
            </a:r>
            <a:endParaRPr b="0" lang="en-US" sz="2400" spc="-1" strike="noStrike"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맑은 고딕"/>
              </a:rPr>
              <a:t>4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맑은 고딕"/>
              </a:rPr>
              <a:t>5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맑은 고딕"/>
              </a:rPr>
              <a:t>6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맑은 고딕"/>
              </a:rPr>
              <a:t>7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5"/>
          <p:cNvGrpSpPr/>
          <p:nvPr/>
        </p:nvGrpSpPr>
        <p:grpSpPr>
          <a:xfrm>
            <a:off x="172800" y="6410880"/>
            <a:ext cx="12018600" cy="283680"/>
            <a:chOff x="172800" y="6410880"/>
            <a:chExt cx="12018600" cy="283680"/>
          </a:xfrm>
        </p:grpSpPr>
        <p:sp>
          <p:nvSpPr>
            <p:cNvPr id="42" name="직사각형 6"/>
            <p:cNvSpPr/>
            <p:nvPr/>
          </p:nvSpPr>
          <p:spPr>
            <a:xfrm>
              <a:off x="172800" y="6410880"/>
              <a:ext cx="12018600" cy="28368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" name="TextBox 7"/>
            <p:cNvSpPr/>
            <p:nvPr/>
          </p:nvSpPr>
          <p:spPr>
            <a:xfrm>
              <a:off x="9778680" y="6428880"/>
              <a:ext cx="2379960" cy="24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ⓒ</a:t>
              </a: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Saebyeol Yu. Saebyeol’s PowerPoint</a:t>
              </a:r>
              <a:endParaRPr b="0" lang="en-US" sz="1000" spc="-1" strike="noStrike">
                <a:latin typeface="맑은 고딕"/>
              </a:endParaRPr>
            </a:p>
          </p:txBody>
        </p:sp>
      </p:grp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맑은 고딕"/>
              </a:rPr>
              <a:t>제목 텍스트의 서식을 편집하려면 클릭하십시오</a:t>
            </a:r>
            <a:r>
              <a:rPr b="0" lang="en-US" sz="4400" spc="-1" strike="noStrike">
                <a:latin typeface="맑은 고딕"/>
              </a:rPr>
              <a:t>.</a:t>
            </a:r>
            <a:endParaRPr b="0" lang="en-US" sz="4400" spc="-1" strike="noStrike">
              <a:latin typeface="맑은 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맑은 고딕"/>
              </a:rPr>
              <a:t>2</a:t>
            </a:r>
            <a:r>
              <a:rPr b="0" lang="ko-KR" sz="2800" spc="-1" strike="noStrike">
                <a:latin typeface="맑은 고딕"/>
              </a:rPr>
              <a:t>번째 개요 수준</a:t>
            </a:r>
            <a:endParaRPr b="0" lang="en-US" sz="2800" spc="-1" strike="noStrike"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맑은 고딕"/>
              </a:rPr>
              <a:t>3</a:t>
            </a:r>
            <a:r>
              <a:rPr b="0" lang="ko-KR" sz="2400" spc="-1" strike="noStrike">
                <a:latin typeface="맑은 고딕"/>
              </a:rPr>
              <a:t>번째 개요 수준</a:t>
            </a:r>
            <a:endParaRPr b="0" lang="en-US" sz="2400" spc="-1" strike="noStrike"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맑은 고딕"/>
              </a:rPr>
              <a:t>4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맑은 고딕"/>
              </a:rPr>
              <a:t>5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맑은 고딕"/>
              </a:rPr>
              <a:t>6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맑은 고딕"/>
              </a:rPr>
              <a:t>7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latin typeface="맑은 고딕"/>
              </a:rPr>
              <a:t>제목 텍스트의 서식을 편집하려면 클릭하십시오</a:t>
            </a:r>
            <a:r>
              <a:rPr b="0" lang="en-US" sz="4400" spc="-1" strike="noStrike">
                <a:latin typeface="맑은 고딕"/>
              </a:rPr>
              <a:t>.</a:t>
            </a:r>
            <a:endParaRPr b="0" lang="en-US" sz="4400" spc="-1" strike="noStrike">
              <a:latin typeface="맑은 고딕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맑은 고딕"/>
              </a:rPr>
              <a:t>2</a:t>
            </a:r>
            <a:r>
              <a:rPr b="0" lang="ko-KR" sz="2800" spc="-1" strike="noStrike">
                <a:latin typeface="맑은 고딕"/>
              </a:rPr>
              <a:t>번째 개요 수준</a:t>
            </a:r>
            <a:endParaRPr b="0" lang="en-US" sz="2800" spc="-1" strike="noStrike"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맑은 고딕"/>
              </a:rPr>
              <a:t>3</a:t>
            </a:r>
            <a:r>
              <a:rPr b="0" lang="ko-KR" sz="2400" spc="-1" strike="noStrike">
                <a:latin typeface="맑은 고딕"/>
              </a:rPr>
              <a:t>번째 개요 수준</a:t>
            </a:r>
            <a:endParaRPr b="0" lang="en-US" sz="2400" spc="-1" strike="noStrike"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맑은 고딕"/>
              </a:rPr>
              <a:t>4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맑은 고딕"/>
              </a:rPr>
              <a:t>5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맑은 고딕"/>
              </a:rPr>
              <a:t>6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맑은 고딕"/>
              </a:rPr>
              <a:t>7</a:t>
            </a:r>
            <a:r>
              <a:rPr b="0" lang="ko-KR" sz="2000" spc="-1" strike="noStrike">
                <a:latin typeface="맑은 고딕"/>
              </a:rPr>
              <a:t>번째 개요 수준</a:t>
            </a:r>
            <a:endParaRPr b="0" lang="en-US" sz="2000" spc="-1" strike="noStrike"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microsoft.com/office/2007/relationships/hdphoto" Target="../media/hdphoto1.wdp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3"/>
          <p:cNvGrpSpPr/>
          <p:nvPr/>
        </p:nvGrpSpPr>
        <p:grpSpPr>
          <a:xfrm>
            <a:off x="1916280" y="2764440"/>
            <a:ext cx="8282520" cy="1707840"/>
            <a:chOff x="1916280" y="2764440"/>
            <a:chExt cx="8282520" cy="1707840"/>
          </a:xfrm>
        </p:grpSpPr>
        <p:sp>
          <p:nvSpPr>
            <p:cNvPr id="121" name="TextBox 1"/>
            <p:cNvSpPr/>
            <p:nvPr/>
          </p:nvSpPr>
          <p:spPr>
            <a:xfrm>
              <a:off x="4448160" y="3833280"/>
              <a:ext cx="340884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EpicSeven </a:t>
              </a:r>
              <a:r>
                <a:rPr b="0" lang="ko-KR" sz="36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미궁</a:t>
              </a:r>
              <a:endParaRPr b="0" lang="en-US" sz="3600" spc="-1" strike="noStrike">
                <a:latin typeface="맑은 고딕"/>
              </a:endParaRPr>
            </a:p>
          </p:txBody>
        </p:sp>
        <p:sp>
          <p:nvSpPr>
            <p:cNvPr id="122" name="TextBox 2"/>
            <p:cNvSpPr/>
            <p:nvPr/>
          </p:nvSpPr>
          <p:spPr>
            <a:xfrm>
              <a:off x="1916280" y="2764440"/>
              <a:ext cx="8282520" cy="1095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ko-KR" sz="6600" spc="-1" strike="noStrike">
                  <a:solidFill>
                    <a:srgbClr val="ffffff"/>
                  </a:solidFill>
                  <a:latin typeface="나눔스퀘어 ExtraBold"/>
                  <a:ea typeface="나눔스퀘어 ExtraBold"/>
                </a:rPr>
                <a:t>게임기획 레벨 디자인</a:t>
              </a:r>
              <a:endParaRPr b="0" lang="en-US" sz="6600" spc="-1" strike="noStrike">
                <a:latin typeface="맑은 고딕"/>
              </a:endParaRPr>
            </a:p>
          </p:txBody>
        </p:sp>
      </p:grpSp>
      <p:pic>
        <p:nvPicPr>
          <p:cNvPr id="123" name="그림 7" descr="텍스트, 클립아트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363320" y="160200"/>
            <a:ext cx="1647000" cy="11840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4"/>
          <p:cNvSpPr/>
          <p:nvPr/>
        </p:nvSpPr>
        <p:spPr>
          <a:xfrm>
            <a:off x="162720" y="159120"/>
            <a:ext cx="84240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12540"/>
                </a:solidFill>
                <a:latin typeface="나눔스퀘어 ExtraBold"/>
                <a:ea typeface="나눔스퀘어 ExtraBold"/>
              </a:rPr>
              <a:t>Part</a:t>
            </a:r>
            <a:r>
              <a:rPr b="1" lang="en-US" sz="1600" spc="-1" strike="noStrike">
                <a:solidFill>
                  <a:srgbClr val="012540"/>
                </a:solidFill>
                <a:latin typeface="나눔고딕 ExtraBold"/>
                <a:ea typeface="나눔고딕 ExtraBold"/>
              </a:rPr>
              <a:t> 4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176" name="TextBox 5"/>
          <p:cNvSpPr/>
          <p:nvPr/>
        </p:nvSpPr>
        <p:spPr>
          <a:xfrm flipH="1">
            <a:off x="1005120" y="155520"/>
            <a:ext cx="43941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ko-KR" sz="3600" spc="-1" strike="noStrike">
                <a:solidFill>
                  <a:srgbClr val="012540"/>
                </a:solidFill>
                <a:latin typeface="Arial"/>
                <a:ea typeface="나눔스퀘어 ExtraBold"/>
              </a:rPr>
              <a:t>미궁 몬스터 정보</a:t>
            </a:r>
            <a:endParaRPr b="0" lang="en-US" sz="3600" spc="-1" strike="noStrike">
              <a:latin typeface="맑은 고딕"/>
            </a:endParaRPr>
          </a:p>
        </p:txBody>
      </p:sp>
      <p:sp>
        <p:nvSpPr>
          <p:cNvPr id="177" name="직선 연결선 2"/>
          <p:cNvSpPr/>
          <p:nvPr/>
        </p:nvSpPr>
        <p:spPr>
          <a:xfrm>
            <a:off x="0" y="975240"/>
            <a:ext cx="12191760" cy="360"/>
          </a:xfrm>
          <a:prstGeom prst="line">
            <a:avLst/>
          </a:prstGeom>
          <a:ln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" name="그림 7" descr="텍스트, 기어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487160" y="26640"/>
            <a:ext cx="1704240" cy="12222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79" name="표 10_1"/>
          <p:cNvGraphicFramePr/>
          <p:nvPr/>
        </p:nvGraphicFramePr>
        <p:xfrm>
          <a:off x="225720" y="1152720"/>
          <a:ext cx="4479840" cy="228744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녹조 앙카라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기본공격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풀속성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전사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7635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</a:rPr>
                        <a:t>스텟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0000" y="1500480"/>
            <a:ext cx="1259640" cy="11631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81" name="표 10_2"/>
          <p:cNvGraphicFramePr/>
          <p:nvPr/>
        </p:nvGraphicFramePr>
        <p:xfrm>
          <a:off x="5580000" y="1132560"/>
          <a:ext cx="4479840" cy="228744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갈색 버섯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기본공격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풀속성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전사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7635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" name="표 10_3"/>
          <p:cNvGraphicFramePr/>
          <p:nvPr/>
        </p:nvGraphicFramePr>
        <p:xfrm>
          <a:off x="200160" y="3780000"/>
          <a:ext cx="4479840" cy="228744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아이스 크리스탈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기본공격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수속성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정령사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12612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3" name="표 10_4"/>
          <p:cNvGraphicFramePr/>
          <p:nvPr/>
        </p:nvGraphicFramePr>
        <p:xfrm>
          <a:off x="226080" y="1153080"/>
          <a:ext cx="4479840" cy="228744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녹조 앙카라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기본공격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풀속성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전사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7635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360360" y="1500840"/>
            <a:ext cx="1259640" cy="11631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85" name="표 10_5"/>
          <p:cNvGraphicFramePr/>
          <p:nvPr/>
        </p:nvGraphicFramePr>
        <p:xfrm>
          <a:off x="5580000" y="3780000"/>
          <a:ext cx="4479840" cy="228744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제라토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영혼의 듀오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빙결의정수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빙산소환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얼음가시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얼음지옥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lIns="72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수속성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마도사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89194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86" name="" descr=""/>
          <p:cNvPicPr/>
          <p:nvPr/>
        </p:nvPicPr>
        <p:blipFill>
          <a:blip r:embed="rId4"/>
          <a:stretch/>
        </p:blipFill>
        <p:spPr>
          <a:xfrm>
            <a:off x="5811480" y="1440000"/>
            <a:ext cx="1028160" cy="12754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5"/>
          <a:stretch/>
        </p:blipFill>
        <p:spPr>
          <a:xfrm>
            <a:off x="5904000" y="3856320"/>
            <a:ext cx="875520" cy="172332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6"/>
          <a:stretch/>
        </p:blipFill>
        <p:spPr>
          <a:xfrm>
            <a:off x="360000" y="3960000"/>
            <a:ext cx="1204560" cy="16196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82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그룹 1"/>
          <p:cNvGrpSpPr/>
          <p:nvPr/>
        </p:nvGrpSpPr>
        <p:grpSpPr>
          <a:xfrm>
            <a:off x="868680" y="2192040"/>
            <a:ext cx="10454040" cy="2473200"/>
            <a:chOff x="868680" y="2192040"/>
            <a:chExt cx="10454040" cy="2473200"/>
          </a:xfrm>
        </p:grpSpPr>
        <p:sp>
          <p:nvSpPr>
            <p:cNvPr id="190" name="양쪽 대괄호 2"/>
            <p:cNvSpPr/>
            <p:nvPr/>
          </p:nvSpPr>
          <p:spPr>
            <a:xfrm>
              <a:off x="868680" y="2192040"/>
              <a:ext cx="10454040" cy="2473200"/>
            </a:xfrm>
            <a:prstGeom prst="bracketPair">
              <a:avLst>
                <a:gd name="adj" fmla="val 16667"/>
              </a:avLst>
            </a:prstGeom>
            <a:noFill/>
            <a:ln w="762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" name="TextBox 3"/>
            <p:cNvSpPr/>
            <p:nvPr/>
          </p:nvSpPr>
          <p:spPr>
            <a:xfrm>
              <a:off x="3995280" y="2921040"/>
              <a:ext cx="4201200" cy="100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ko-KR" sz="6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감사합니다</a:t>
              </a:r>
              <a:r>
                <a:rPr b="0" lang="en-US" sz="6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.</a:t>
              </a:r>
              <a:endParaRPr b="0" lang="en-US" sz="6000" spc="-1" strike="noStrike">
                <a:latin typeface="맑은 고딕"/>
              </a:endParaRPr>
            </a:p>
          </p:txBody>
        </p:sp>
      </p:grp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0" t="7812" r="0" b="781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TextBox 2"/>
          <p:cNvSpPr/>
          <p:nvPr/>
        </p:nvSpPr>
        <p:spPr>
          <a:xfrm>
            <a:off x="6671520" y="3521160"/>
            <a:ext cx="4649400" cy="109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6600" spc="-1" strike="noStrike">
                <a:solidFill>
                  <a:srgbClr val="024b80"/>
                </a:solidFill>
                <a:latin typeface="나눔고딕 ExtraBold"/>
                <a:ea typeface="나눔고딕 ExtraBold"/>
              </a:rPr>
              <a:t>Epic Seven</a:t>
            </a:r>
            <a:endParaRPr b="0" lang="en-US" sz="6600" spc="-1" strike="noStrike">
              <a:latin typeface="맑은 고딕"/>
            </a:endParaRPr>
          </a:p>
        </p:txBody>
      </p:sp>
      <p:pic>
        <p:nvPicPr>
          <p:cNvPr id="126" name="그림 7" descr="텍스트, 클립아트이(가) 표시된 사진&#10;&#10;자동 생성된 설명"/>
          <p:cNvPicPr/>
          <p:nvPr/>
        </p:nvPicPr>
        <p:blipFill>
          <a:blip r:embed="rId3"/>
          <a:stretch/>
        </p:blipFill>
        <p:spPr>
          <a:xfrm>
            <a:off x="10363320" y="160200"/>
            <a:ext cx="1647000" cy="11840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그림 6" descr=""/>
          <p:cNvPicPr/>
          <p:nvPr/>
        </p:nvPicPr>
        <p:blipFill>
          <a:blip r:embed="rId1"/>
          <a:srcRect l="0" t="15482" r="0" b="9518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28" name="그룹 7"/>
          <p:cNvGrpSpPr/>
          <p:nvPr/>
        </p:nvGrpSpPr>
        <p:grpSpPr>
          <a:xfrm>
            <a:off x="426600" y="3465360"/>
            <a:ext cx="5668560" cy="3000600"/>
            <a:chOff x="426600" y="3465360"/>
            <a:chExt cx="5668560" cy="3000600"/>
          </a:xfrm>
        </p:grpSpPr>
        <p:sp>
          <p:nvSpPr>
            <p:cNvPr id="129" name="직사각형 2"/>
            <p:cNvSpPr/>
            <p:nvPr/>
          </p:nvSpPr>
          <p:spPr>
            <a:xfrm>
              <a:off x="426600" y="3465360"/>
              <a:ext cx="5668560" cy="30006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30" name="그룹 5"/>
            <p:cNvGrpSpPr/>
            <p:nvPr/>
          </p:nvGrpSpPr>
          <p:grpSpPr>
            <a:xfrm>
              <a:off x="566280" y="3708360"/>
              <a:ext cx="2819160" cy="1344600"/>
              <a:chOff x="566280" y="3708360"/>
              <a:chExt cx="2819160" cy="1344600"/>
            </a:xfrm>
          </p:grpSpPr>
          <p:sp>
            <p:nvSpPr>
              <p:cNvPr id="131" name="TextBox 3"/>
              <p:cNvSpPr/>
              <p:nvPr/>
            </p:nvSpPr>
            <p:spPr>
              <a:xfrm>
                <a:off x="628920" y="3708360"/>
                <a:ext cx="14400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Part 1, </a:t>
                </a:r>
                <a:endParaRPr b="0" lang="en-US" sz="2800" spc="-1" strike="noStrike">
                  <a:latin typeface="맑은 고딕"/>
                </a:endParaRPr>
              </a:p>
            </p:txBody>
          </p:sp>
          <p:sp>
            <p:nvSpPr>
              <p:cNvPr id="132" name="TextBox 4"/>
              <p:cNvSpPr/>
              <p:nvPr/>
            </p:nvSpPr>
            <p:spPr>
              <a:xfrm>
                <a:off x="566280" y="4231440"/>
                <a:ext cx="2819160" cy="821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ko-KR" sz="4800" spc="-1" strike="noStrike">
                    <a:solidFill>
                      <a:srgbClr val="ffffff"/>
                    </a:solidFill>
                    <a:latin typeface="나눔스퀘어 ExtraBold"/>
                    <a:ea typeface="나눔스퀘어 ExtraBold"/>
                  </a:rPr>
                  <a:t>컨셉       </a:t>
                </a:r>
                <a:endParaRPr b="0" lang="en-US" sz="4800" spc="-1" strike="noStrike">
                  <a:latin typeface="맑은 고딕"/>
                </a:endParaRPr>
              </a:p>
            </p:txBody>
          </p:sp>
        </p:grpSp>
      </p:grpSp>
      <p:pic>
        <p:nvPicPr>
          <p:cNvPr id="133" name="그림 7" descr="텍스트, 클립아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10363320" y="160200"/>
            <a:ext cx="1647000" cy="11840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선 연결선 3"/>
          <p:cNvSpPr/>
          <p:nvPr/>
        </p:nvSpPr>
        <p:spPr>
          <a:xfrm>
            <a:off x="0" y="975240"/>
            <a:ext cx="12191760" cy="360"/>
          </a:xfrm>
          <a:prstGeom prst="line">
            <a:avLst/>
          </a:prstGeom>
          <a:ln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TextBox 4"/>
          <p:cNvSpPr/>
          <p:nvPr/>
        </p:nvSpPr>
        <p:spPr>
          <a:xfrm>
            <a:off x="162720" y="159120"/>
            <a:ext cx="8424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12540"/>
                </a:solidFill>
                <a:latin typeface="나눔고딕 ExtraBold"/>
                <a:ea typeface="나눔고딕 ExtraBold"/>
              </a:rPr>
              <a:t>Part 1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136" name="TextBox 5"/>
          <p:cNvSpPr/>
          <p:nvPr/>
        </p:nvSpPr>
        <p:spPr>
          <a:xfrm flipH="1">
            <a:off x="1005120" y="174600"/>
            <a:ext cx="3763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ko-KR" sz="3600" spc="-1" strike="noStrike">
                <a:solidFill>
                  <a:srgbClr val="012540"/>
                </a:solidFill>
                <a:latin typeface="나눔스퀘어 ExtraBold"/>
                <a:ea typeface="나눔스퀘어 ExtraBold"/>
              </a:rPr>
              <a:t>컨셉</a:t>
            </a:r>
            <a:endParaRPr b="0" lang="en-US" sz="3600" spc="-1" strike="noStrike">
              <a:latin typeface="맑은 고딕"/>
            </a:endParaRPr>
          </a:p>
        </p:txBody>
      </p:sp>
      <p:pic>
        <p:nvPicPr>
          <p:cNvPr id="137" name="그림 7" descr="텍스트, 클립아트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363320" y="160200"/>
            <a:ext cx="1647000" cy="1184040"/>
          </a:xfrm>
          <a:prstGeom prst="rect">
            <a:avLst/>
          </a:prstGeom>
          <a:ln w="0">
            <a:noFill/>
          </a:ln>
        </p:spPr>
      </p:pic>
      <p:sp>
        <p:nvSpPr>
          <p:cNvPr id="138" name="TextBox 9"/>
          <p:cNvSpPr/>
          <p:nvPr/>
        </p:nvSpPr>
        <p:spPr>
          <a:xfrm flipH="1">
            <a:off x="5759280" y="1440000"/>
            <a:ext cx="536940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ko-KR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미궁 제목 </a:t>
            </a:r>
            <a:r>
              <a:rPr b="1" lang="en-US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b="1" lang="ko-KR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닉시드의 성소 </a:t>
            </a:r>
            <a:r>
              <a:rPr b="1" lang="en-US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3</a:t>
            </a:r>
            <a:r>
              <a:rPr b="1" lang="ko-KR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구역</a:t>
            </a:r>
            <a:endParaRPr b="0" lang="en-US" sz="2800" spc="-1" strike="noStrike">
              <a:latin typeface="맑은 고딕"/>
            </a:endParaRPr>
          </a:p>
        </p:txBody>
      </p:sp>
      <p:sp>
        <p:nvSpPr>
          <p:cNvPr id="139" name="직선 연결선 12"/>
          <p:cNvSpPr/>
          <p:nvPr/>
        </p:nvSpPr>
        <p:spPr>
          <a:xfrm>
            <a:off x="5833800" y="2163600"/>
            <a:ext cx="762840" cy="1440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TextBox 13"/>
          <p:cNvSpPr/>
          <p:nvPr/>
        </p:nvSpPr>
        <p:spPr>
          <a:xfrm>
            <a:off x="5760360" y="2468160"/>
            <a:ext cx="5909040" cy="301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컨텐츠 포지션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일반 인스턴트 던전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입장 방식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2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일에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1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개 리젠되는 던전 입장 재료 소모하여 입장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적정 입장 계정 레벨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50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레벨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+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퀘스트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미궁 보스 클리어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미궁 보물상자 모두 획득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           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미궁 탐사율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100%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달성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예상 플레이 타임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9~14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분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(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유저의 아이템 따라서 상이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)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미궁 종료 조건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플레이어의 캐릭터가 모두 사망하거나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                      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주황색 지점의 출구 포탈로 탈출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40000" y="1260000"/>
            <a:ext cx="4894560" cy="445068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7" descr="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43" name="그룹 8"/>
          <p:cNvGrpSpPr/>
          <p:nvPr/>
        </p:nvGrpSpPr>
        <p:grpSpPr>
          <a:xfrm>
            <a:off x="426600" y="3465360"/>
            <a:ext cx="5783040" cy="3000600"/>
            <a:chOff x="426600" y="3465360"/>
            <a:chExt cx="5783040" cy="3000600"/>
          </a:xfrm>
        </p:grpSpPr>
        <p:sp>
          <p:nvSpPr>
            <p:cNvPr id="144" name="직사각형 9"/>
            <p:cNvSpPr/>
            <p:nvPr/>
          </p:nvSpPr>
          <p:spPr>
            <a:xfrm>
              <a:off x="426600" y="3465360"/>
              <a:ext cx="5783040" cy="30006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45" name="그룹 10"/>
            <p:cNvGrpSpPr/>
            <p:nvPr/>
          </p:nvGrpSpPr>
          <p:grpSpPr>
            <a:xfrm>
              <a:off x="628920" y="3708360"/>
              <a:ext cx="4527000" cy="1344600"/>
              <a:chOff x="628920" y="3708360"/>
              <a:chExt cx="4527000" cy="1344600"/>
            </a:xfrm>
          </p:grpSpPr>
          <p:sp>
            <p:nvSpPr>
              <p:cNvPr id="146" name="TextBox 11"/>
              <p:cNvSpPr/>
              <p:nvPr/>
            </p:nvSpPr>
            <p:spPr>
              <a:xfrm>
                <a:off x="628920" y="3708360"/>
                <a:ext cx="14400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Part 2, </a:t>
                </a:r>
                <a:endParaRPr b="0" lang="en-US" sz="2800" spc="-1" strike="noStrike">
                  <a:latin typeface="맑은 고딕"/>
                </a:endParaRPr>
              </a:p>
            </p:txBody>
          </p:sp>
          <p:sp>
            <p:nvSpPr>
              <p:cNvPr id="147" name="TextBox 12"/>
              <p:cNvSpPr/>
              <p:nvPr/>
            </p:nvSpPr>
            <p:spPr>
              <a:xfrm>
                <a:off x="715320" y="4231440"/>
                <a:ext cx="4440600" cy="821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ko-KR" sz="4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개요               </a:t>
                </a:r>
                <a:endParaRPr b="0" lang="en-US" sz="4800" spc="-1" strike="noStrike">
                  <a:latin typeface="맑은 고딕"/>
                </a:endParaRPr>
              </a:p>
            </p:txBody>
          </p:sp>
        </p:grpSp>
      </p:grpSp>
      <p:pic>
        <p:nvPicPr>
          <p:cNvPr id="148" name="그림 7" descr="텍스트, 클립아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10363320" y="160200"/>
            <a:ext cx="1647000" cy="11840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5"/>
          <p:cNvSpPr/>
          <p:nvPr/>
        </p:nvSpPr>
        <p:spPr>
          <a:xfrm flipH="1">
            <a:off x="1005120" y="174600"/>
            <a:ext cx="3763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ko-KR" sz="3600" spc="-1" strike="noStrike">
                <a:solidFill>
                  <a:srgbClr val="012540"/>
                </a:solidFill>
                <a:latin typeface="나눔스퀘어 ExtraBold"/>
                <a:ea typeface="나눔스퀘어 ExtraBold"/>
              </a:rPr>
              <a:t>개요</a:t>
            </a:r>
            <a:endParaRPr b="0" lang="en-US" sz="3600" spc="-1" strike="noStrike">
              <a:latin typeface="맑은 고딕"/>
            </a:endParaRPr>
          </a:p>
        </p:txBody>
      </p:sp>
      <p:sp>
        <p:nvSpPr>
          <p:cNvPr id="150" name="직선 연결선 2"/>
          <p:cNvSpPr/>
          <p:nvPr/>
        </p:nvSpPr>
        <p:spPr>
          <a:xfrm>
            <a:off x="0" y="975240"/>
            <a:ext cx="12191760" cy="360"/>
          </a:xfrm>
          <a:prstGeom prst="line">
            <a:avLst/>
          </a:prstGeom>
          <a:ln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1" name="그림 7" descr="텍스트, 클립아트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363320" y="160200"/>
            <a:ext cx="1647000" cy="1184040"/>
          </a:xfrm>
          <a:prstGeom prst="rect">
            <a:avLst/>
          </a:prstGeom>
          <a:ln w="0">
            <a:noFill/>
          </a:ln>
        </p:spPr>
      </p:pic>
      <p:sp>
        <p:nvSpPr>
          <p:cNvPr id="152" name="TextBox 10"/>
          <p:cNvSpPr/>
          <p:nvPr/>
        </p:nvSpPr>
        <p:spPr>
          <a:xfrm>
            <a:off x="162720" y="159120"/>
            <a:ext cx="8424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12540"/>
                </a:solidFill>
                <a:latin typeface="나눔고딕 ExtraBold"/>
                <a:ea typeface="나눔고딕 ExtraBold"/>
              </a:rPr>
              <a:t>Part 2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325080" y="1194120"/>
            <a:ext cx="5614560" cy="5105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4" name="표 10_0"/>
          <p:cNvGraphicFramePr/>
          <p:nvPr/>
        </p:nvGraphicFramePr>
        <p:xfrm>
          <a:off x="6201720" y="1116720"/>
          <a:ext cx="5654520" cy="5067000"/>
        </p:xfrm>
        <a:graphic>
          <a:graphicData uri="http://schemas.openxmlformats.org/drawingml/2006/table">
            <a:tbl>
              <a:tblPr/>
              <a:tblGrid>
                <a:gridCol w="1154160"/>
                <a:gridCol w="4500720"/>
              </a:tblGrid>
              <a:tr h="3870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ko-KR" sz="1400" spc="-1" strike="noStrike">
                          <a:solidFill>
                            <a:srgbClr val="ffffff"/>
                          </a:solidFill>
                          <a:latin typeface="나눔스퀘어"/>
                          <a:ea typeface="나눔스퀘어"/>
                        </a:rPr>
                        <a:t>맵 요소 설명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24b80"/>
                    </a:solidFill>
                  </a:tcPr>
                </a:tc>
              </a:tr>
              <a:tr h="6008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숫자들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</a:t>
                      </a:r>
                      <a:endParaRPr b="0" lang="en-US" sz="14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알파벳들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같은 숫자들은 서로를 양방향 통행이 가능한 포탈입니다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해당 지점에 도착하면 사기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1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을 소모하여 이동할수있습니다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646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스토마쿠스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일종의 네임드 몹으로 일반 몹과 다르게 특수한 효과들을 가지고있습니다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잡을경우 아이템을 확정적으로 드롭합니다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5500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주황색</a:t>
                      </a:r>
                      <a:endParaRPr b="0" lang="en-US" sz="14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문 표시지점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미궁을 탈출할 수 있는 지점으로 어디서나 월드 맵을 열고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해당 지점을 누르면 사기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를 소모하여 해당 지점으로 이동할수 있습니다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700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방랑상인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미궁마다 등장하는 상인으로 플레이어가 해당 지점에 도착해서 방랑 상인을 누르게 되면 상점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UI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가 열립니다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 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모든 미궁의 상인들의 판매목록들은 공유되고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03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시를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기준으로 일괄 변경됩니다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077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마야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랏츠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</a:t>
                      </a:r>
                      <a:endParaRPr b="0" lang="en-US" sz="14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몽모랑시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</a:t>
                      </a:r>
                      <a:endParaRPr b="0" lang="en-US" sz="1400" spc="-1" strike="noStrike">
                        <a:latin typeface="맑은 고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알렉사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해당 지점에 도착하면 적혀있는 캐릭터들의 스토리 스크립트가 출력되는 부분입니다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대화를 통해 스토리의 진행상황을 파악할수있습니다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736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중간보스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latin typeface="나눔스퀘어"/>
                        </a:rPr>
                        <a:t>스토리를 진행하는 스크립트를 출력하고</a:t>
                      </a:r>
                      <a:r>
                        <a:rPr b="0" lang="en-US" sz="1200" spc="-1" strike="noStrike">
                          <a:latin typeface="나눔스퀘어"/>
                        </a:rPr>
                        <a:t>, </a:t>
                      </a:r>
                      <a:r>
                        <a:rPr b="0" lang="ko-KR" sz="1200" spc="-1" strike="noStrike">
                          <a:latin typeface="나눔스퀘어"/>
                        </a:rPr>
                        <a:t>전투에 들어가게 되는 지점입니다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 </a:t>
                      </a:r>
                      <a:r>
                        <a:rPr b="0" lang="ko-KR" sz="1200" spc="-1" strike="noStrike">
                          <a:latin typeface="나눔스퀘어"/>
                        </a:rPr>
                        <a:t>중간보스들을 모두 제거하면 최종 보스로 가는 지점이 열리게됩니다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736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최종보스</a:t>
                      </a:r>
                      <a:endParaRPr b="0" lang="en-US" sz="1400" spc="-1" strike="noStrike">
                        <a:latin typeface="맑은 고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latin typeface="나눔스퀘어"/>
                        </a:rPr>
                        <a:t>해당 미궁의 최종보스인 제라토와 싸우는 지점입니다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latin typeface="나눔스퀘어"/>
                        </a:rPr>
                        <a:t>플레이어가 해당 지점에 도착하면 스토리 스크립트를 출력하고</a:t>
                      </a:r>
                      <a:r>
                        <a:rPr b="0" lang="en-US" sz="1200" spc="-1" strike="noStrike">
                          <a:latin typeface="나눔스퀘어"/>
                        </a:rPr>
                        <a:t>,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latin typeface="나눔스퀘어"/>
                        </a:rPr>
                        <a:t>전투에 들어가게됩니다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latin typeface="나눔스퀘어"/>
                        </a:rPr>
                        <a:t>클리어시 스토리 스크립트가 나오고 </a:t>
                      </a:r>
                      <a:r>
                        <a:rPr b="0" lang="en-US" sz="1200" spc="-1" strike="noStrike">
                          <a:latin typeface="나눔스퀘어"/>
                        </a:rPr>
                        <a:t>4</a:t>
                      </a:r>
                      <a:r>
                        <a:rPr b="0" lang="ko-KR" sz="1200" spc="-1" strike="noStrike">
                          <a:latin typeface="나눔스퀘어"/>
                        </a:rPr>
                        <a:t>구역으로 이어지는 포탈이 생성됩니다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</a:tbl>
          </a:graphicData>
        </a:graphic>
      </p:graphicFrame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8" descr=""/>
          <p:cNvPicPr/>
          <p:nvPr/>
        </p:nvPicPr>
        <p:blipFill>
          <a:blip r:embed="rId1"/>
          <a:srcRect l="0" t="7814" r="0" b="781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56" name="그룹 9"/>
          <p:cNvGrpSpPr/>
          <p:nvPr/>
        </p:nvGrpSpPr>
        <p:grpSpPr>
          <a:xfrm>
            <a:off x="426600" y="3465360"/>
            <a:ext cx="5973480" cy="3000600"/>
            <a:chOff x="426600" y="3465360"/>
            <a:chExt cx="5973480" cy="3000600"/>
          </a:xfrm>
        </p:grpSpPr>
        <p:sp>
          <p:nvSpPr>
            <p:cNvPr id="157" name="직사각형 10"/>
            <p:cNvSpPr/>
            <p:nvPr/>
          </p:nvSpPr>
          <p:spPr>
            <a:xfrm>
              <a:off x="426600" y="3465360"/>
              <a:ext cx="5973480" cy="30006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58" name="그룹 11"/>
            <p:cNvGrpSpPr/>
            <p:nvPr/>
          </p:nvGrpSpPr>
          <p:grpSpPr>
            <a:xfrm>
              <a:off x="628920" y="3708360"/>
              <a:ext cx="5515560" cy="1344600"/>
              <a:chOff x="628920" y="3708360"/>
              <a:chExt cx="5515560" cy="1344600"/>
            </a:xfrm>
          </p:grpSpPr>
          <p:sp>
            <p:nvSpPr>
              <p:cNvPr id="159" name="TextBox 12"/>
              <p:cNvSpPr/>
              <p:nvPr/>
            </p:nvSpPr>
            <p:spPr>
              <a:xfrm>
                <a:off x="628920" y="3708360"/>
                <a:ext cx="14400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Part 3, </a:t>
                </a:r>
                <a:endParaRPr b="0" lang="en-US" sz="2800" spc="-1" strike="noStrike">
                  <a:latin typeface="맑은 고딕"/>
                </a:endParaRPr>
              </a:p>
            </p:txBody>
          </p:sp>
          <p:sp>
            <p:nvSpPr>
              <p:cNvPr id="160" name="TextBox 13"/>
              <p:cNvSpPr/>
              <p:nvPr/>
            </p:nvSpPr>
            <p:spPr>
              <a:xfrm>
                <a:off x="681120" y="4231440"/>
                <a:ext cx="5463360" cy="821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ko-KR" sz="4800" spc="-1" strike="noStrike">
                    <a:solidFill>
                      <a:srgbClr val="ffffff"/>
                    </a:solidFill>
                    <a:latin typeface="나눔스퀘어 ExtraBold"/>
                    <a:ea typeface="나눔스퀘어 ExtraBold"/>
                  </a:rPr>
                  <a:t>스테이지 진행 루트</a:t>
                </a:r>
                <a:endParaRPr b="0" lang="en-US" sz="4800" spc="-1" strike="noStrike">
                  <a:latin typeface="맑은 고딕"/>
                </a:endParaRPr>
              </a:p>
            </p:txBody>
          </p:sp>
        </p:grpSp>
      </p:grpSp>
      <p:pic>
        <p:nvPicPr>
          <p:cNvPr id="161" name="그림 7" descr="텍스트, 클립아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10363320" y="160200"/>
            <a:ext cx="1647000" cy="11840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5_0"/>
          <p:cNvSpPr/>
          <p:nvPr/>
        </p:nvSpPr>
        <p:spPr>
          <a:xfrm flipH="1">
            <a:off x="1005120" y="174600"/>
            <a:ext cx="42141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ko-KR" sz="3600" spc="-1" strike="noStrike">
                <a:solidFill>
                  <a:srgbClr val="012540"/>
                </a:solidFill>
                <a:latin typeface="나눔스퀘어 ExtraBold"/>
                <a:ea typeface="나눔스퀘어 ExtraBold"/>
              </a:rPr>
              <a:t>스테이지 진행 루트</a:t>
            </a:r>
            <a:endParaRPr b="0" lang="en-US" sz="3600" spc="-1" strike="noStrike">
              <a:latin typeface="맑은 고딕"/>
            </a:endParaRPr>
          </a:p>
        </p:txBody>
      </p:sp>
      <p:sp>
        <p:nvSpPr>
          <p:cNvPr id="163" name="TextBox 22_1"/>
          <p:cNvSpPr/>
          <p:nvPr/>
        </p:nvSpPr>
        <p:spPr>
          <a:xfrm>
            <a:off x="6480000" y="3240000"/>
            <a:ext cx="51822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화살표에 표기된 순서대로 진행하면 가장 최적의 루트로 갈수있습니다</a:t>
            </a:r>
            <a:r>
              <a:rPr b="0" lang="en-US" sz="14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b="0" lang="en-US" sz="1400" spc="-1" strike="noStrike">
              <a:latin typeface="맑은 고딕"/>
            </a:endParaRPr>
          </a:p>
        </p:txBody>
      </p:sp>
      <p:sp>
        <p:nvSpPr>
          <p:cNvPr id="164" name="직선 연결선 2_1"/>
          <p:cNvSpPr/>
          <p:nvPr/>
        </p:nvSpPr>
        <p:spPr>
          <a:xfrm>
            <a:off x="0" y="975240"/>
            <a:ext cx="12191760" cy="360"/>
          </a:xfrm>
          <a:prstGeom prst="line">
            <a:avLst/>
          </a:prstGeom>
          <a:ln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" name="그림 7_1" descr="텍스트, 클립아트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363320" y="160200"/>
            <a:ext cx="1647000" cy="1184040"/>
          </a:xfrm>
          <a:prstGeom prst="rect">
            <a:avLst/>
          </a:prstGeom>
          <a:ln w="0">
            <a:noFill/>
          </a:ln>
        </p:spPr>
      </p:pic>
      <p:sp>
        <p:nvSpPr>
          <p:cNvPr id="166" name="TextBox 10_1"/>
          <p:cNvSpPr/>
          <p:nvPr/>
        </p:nvSpPr>
        <p:spPr>
          <a:xfrm>
            <a:off x="162720" y="159120"/>
            <a:ext cx="8424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12540"/>
                </a:solidFill>
                <a:latin typeface="나눔고딕 ExtraBold"/>
                <a:ea typeface="나눔고딕 ExtraBold"/>
              </a:rPr>
              <a:t>Part 3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180000" y="1220040"/>
            <a:ext cx="5866200" cy="48996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그림 6_0" descr=""/>
          <p:cNvPicPr/>
          <p:nvPr/>
        </p:nvPicPr>
        <p:blipFill>
          <a:blip r:embed="rId1"/>
          <a:srcRect l="0" t="15482" r="0" b="9518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169" name="그림 7_2" descr="텍스트, 클립아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10363320" y="160200"/>
            <a:ext cx="1647000" cy="1184040"/>
          </a:xfrm>
          <a:prstGeom prst="rect">
            <a:avLst/>
          </a:prstGeom>
          <a:ln w="0">
            <a:noFill/>
          </a:ln>
        </p:spPr>
      </p:pic>
      <p:grpSp>
        <p:nvGrpSpPr>
          <p:cNvPr id="170" name="그룹 9_0"/>
          <p:cNvGrpSpPr/>
          <p:nvPr/>
        </p:nvGrpSpPr>
        <p:grpSpPr>
          <a:xfrm>
            <a:off x="426600" y="3465360"/>
            <a:ext cx="5973480" cy="3000600"/>
            <a:chOff x="426600" y="3465360"/>
            <a:chExt cx="5973480" cy="3000600"/>
          </a:xfrm>
        </p:grpSpPr>
        <p:sp>
          <p:nvSpPr>
            <p:cNvPr id="171" name="직사각형 10_0"/>
            <p:cNvSpPr/>
            <p:nvPr/>
          </p:nvSpPr>
          <p:spPr>
            <a:xfrm>
              <a:off x="426600" y="3465360"/>
              <a:ext cx="5973480" cy="30006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72" name="그룹 11_0"/>
            <p:cNvGrpSpPr/>
            <p:nvPr/>
          </p:nvGrpSpPr>
          <p:grpSpPr>
            <a:xfrm>
              <a:off x="628920" y="3708360"/>
              <a:ext cx="5517000" cy="1344600"/>
              <a:chOff x="628920" y="3708360"/>
              <a:chExt cx="5517000" cy="1344600"/>
            </a:xfrm>
          </p:grpSpPr>
          <p:sp>
            <p:nvSpPr>
              <p:cNvPr id="173" name="TextBox 12_0"/>
              <p:cNvSpPr/>
              <p:nvPr/>
            </p:nvSpPr>
            <p:spPr>
              <a:xfrm>
                <a:off x="628920" y="3708360"/>
                <a:ext cx="14400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Part 4, </a:t>
                </a:r>
                <a:endParaRPr b="0" lang="en-US" sz="2800" spc="-1" strike="noStrike">
                  <a:latin typeface="맑은 고딕"/>
                </a:endParaRPr>
              </a:p>
            </p:txBody>
          </p:sp>
          <p:sp>
            <p:nvSpPr>
              <p:cNvPr id="174" name="TextBox 13_0"/>
              <p:cNvSpPr/>
              <p:nvPr/>
            </p:nvSpPr>
            <p:spPr>
              <a:xfrm>
                <a:off x="684000" y="4231440"/>
                <a:ext cx="5461920" cy="821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ko-KR" sz="4800" spc="-1" strike="noStrike">
                    <a:solidFill>
                      <a:srgbClr val="ffffff"/>
                    </a:solidFill>
                    <a:latin typeface="나눔스퀘어 ExtraBold"/>
                    <a:ea typeface="나눔스퀘어 ExtraBold"/>
                  </a:rPr>
                  <a:t>미궁 몬스터 정보   </a:t>
                </a:r>
                <a:endParaRPr b="0" lang="en-US" sz="4800" spc="-1" strike="noStrike">
                  <a:latin typeface="맑은 고딕"/>
                </a:endParaRPr>
              </a:p>
            </p:txBody>
          </p:sp>
        </p:grpSp>
      </p:grpSp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Application>LibreOffice/7.1.3.2$Windows_X86_64 LibreOffice_project/47f78053abe362b9384784d31a6e56f8511eb1c1</Application>
  <AppVersion>15.0000</AppVersion>
  <Words>816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2019-12-23T00:32:35Z</dcterms:created>
  <dc:creator>Saebyeol Yu</dc:creator>
  <dc:description/>
  <dc:language>ko-KR</dc:language>
  <cp:lastModifiedBy/>
  <dcterms:modified xsi:type="dcterms:W3CDTF">2021-08-13T11:57:36Z</dcterms:modified>
  <cp:revision>54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와이드스크린</vt:lpwstr>
  </property>
  <property fmtid="{D5CDD505-2E9C-101B-9397-08002B2CF9AE}" pid="4" name="Slides">
    <vt:i4>14</vt:i4>
  </property>
</Properties>
</file>